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1FD973-8DF4-4AEB-A7FB-B70C6D0753F0}" v="13" dt="2025-12-05T08:15:28.2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44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eyrathne, Gagana A (UG - Sch of Engineering)" userId="02d6e9ad-1ef8-425d-a9fa-b50f642d40ae" providerId="ADAL" clId="{6F0B0FC6-FBCC-4E7A-AFC5-DE70B3835DD5}"/>
    <pc:docChg chg="modSld">
      <pc:chgData name="Abeyrathne, Gagana A (UG - Sch of Engineering)" userId="02d6e9ad-1ef8-425d-a9fa-b50f642d40ae" providerId="ADAL" clId="{6F0B0FC6-FBCC-4E7A-AFC5-DE70B3835DD5}" dt="2025-12-05T08:15:28.287" v="23"/>
      <pc:docMkLst>
        <pc:docMk/>
      </pc:docMkLst>
      <pc:sldChg chg="addSp delSp modSp mod modTransition modAnim">
        <pc:chgData name="Abeyrathne, Gagana A (UG - Sch of Engineering)" userId="02d6e9ad-1ef8-425d-a9fa-b50f642d40ae" providerId="ADAL" clId="{6F0B0FC6-FBCC-4E7A-AFC5-DE70B3835DD5}" dt="2025-12-05T08:13:28.793" v="20"/>
        <pc:sldMkLst>
          <pc:docMk/>
          <pc:sldMk cId="702869548" sldId="256"/>
        </pc:sldMkLst>
        <pc:picChg chg="add del mod">
          <ac:chgData name="Abeyrathne, Gagana A (UG - Sch of Engineering)" userId="02d6e9ad-1ef8-425d-a9fa-b50f642d40ae" providerId="ADAL" clId="{6F0B0FC6-FBCC-4E7A-AFC5-DE70B3835DD5}" dt="2025-12-05T08:00:24.523" v="3"/>
          <ac:picMkLst>
            <pc:docMk/>
            <pc:sldMk cId="702869548" sldId="256"/>
            <ac:picMk id="11" creationId="{73C4422C-A504-716C-606E-77088DD8CE58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00:49.322" v="4"/>
          <ac:picMkLst>
            <pc:docMk/>
            <pc:sldMk cId="702869548" sldId="256"/>
            <ac:picMk id="13" creationId="{97D50554-AB0B-84FC-787C-C656BBC2A399}"/>
          </ac:picMkLst>
        </pc:picChg>
        <pc:picChg chg="add del mod">
          <ac:chgData name="Abeyrathne, Gagana A (UG - Sch of Engineering)" userId="02d6e9ad-1ef8-425d-a9fa-b50f642d40ae" providerId="ADAL" clId="{6F0B0FC6-FBCC-4E7A-AFC5-DE70B3835DD5}" dt="2025-12-05T08:05:30.936" v="7"/>
          <ac:picMkLst>
            <pc:docMk/>
            <pc:sldMk cId="702869548" sldId="256"/>
            <ac:picMk id="15" creationId="{DD626F50-8FF1-AF2C-BACD-89244AB64A49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06:03.722" v="8"/>
          <ac:picMkLst>
            <pc:docMk/>
            <pc:sldMk cId="702869548" sldId="256"/>
            <ac:picMk id="20" creationId="{0668519E-AF67-A1BC-79A7-D6F67B8E753B}"/>
          </ac:picMkLst>
        </pc:picChg>
        <pc:picChg chg="add del mod">
          <ac:chgData name="Abeyrathne, Gagana A (UG - Sch of Engineering)" userId="02d6e9ad-1ef8-425d-a9fa-b50f642d40ae" providerId="ADAL" clId="{6F0B0FC6-FBCC-4E7A-AFC5-DE70B3835DD5}" dt="2025-12-05T08:08:15.543" v="14"/>
          <ac:picMkLst>
            <pc:docMk/>
            <pc:sldMk cId="702869548" sldId="256"/>
            <ac:picMk id="22" creationId="{B179BED9-B7EF-EA87-4E3E-E794D8896747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09:38.535" v="15"/>
          <ac:picMkLst>
            <pc:docMk/>
            <pc:sldMk cId="702869548" sldId="256"/>
            <ac:picMk id="26" creationId="{624D7732-4501-1EB6-7D13-DE0B1EE9D548}"/>
          </ac:picMkLst>
        </pc:picChg>
        <pc:picChg chg="add del mod">
          <ac:chgData name="Abeyrathne, Gagana A (UG - Sch of Engineering)" userId="02d6e9ad-1ef8-425d-a9fa-b50f642d40ae" providerId="ADAL" clId="{6F0B0FC6-FBCC-4E7A-AFC5-DE70B3835DD5}" dt="2025-12-05T08:10:38.891" v="19"/>
          <ac:picMkLst>
            <pc:docMk/>
            <pc:sldMk cId="702869548" sldId="256"/>
            <ac:picMk id="27" creationId="{BFF8303A-432A-D442-2505-78CDE1C58A1F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13:28.793" v="20"/>
          <ac:picMkLst>
            <pc:docMk/>
            <pc:sldMk cId="702869548" sldId="256"/>
            <ac:picMk id="31" creationId="{C9D625F1-2F9E-8BE0-A96C-04C09C93C740}"/>
          </ac:picMkLst>
        </pc:picChg>
        <pc:picChg chg="add mod">
          <ac:chgData name="Abeyrathne, Gagana A (UG - Sch of Engineering)" userId="02d6e9ad-1ef8-425d-a9fa-b50f642d40ae" providerId="ADAL" clId="{6F0B0FC6-FBCC-4E7A-AFC5-DE70B3835DD5}" dt="2025-12-05T08:13:28.793" v="20"/>
          <ac:picMkLst>
            <pc:docMk/>
            <pc:sldMk cId="702869548" sldId="256"/>
            <ac:picMk id="33" creationId="{34317C64-6BA6-50F4-0DEE-34EE084E037D}"/>
          </ac:picMkLst>
        </pc:picChg>
      </pc:sldChg>
      <pc:sldChg chg="addSp delSp modSp mod modTransition modAnim">
        <pc:chgData name="Abeyrathne, Gagana A (UG - Sch of Engineering)" userId="02d6e9ad-1ef8-425d-a9fa-b50f642d40ae" providerId="ADAL" clId="{6F0B0FC6-FBCC-4E7A-AFC5-DE70B3835DD5}" dt="2025-12-05T08:13:28.793" v="20"/>
        <pc:sldMkLst>
          <pc:docMk/>
          <pc:sldMk cId="2525704469" sldId="257"/>
        </pc:sldMkLst>
        <pc:picChg chg="add del mod">
          <ac:chgData name="Abeyrathne, Gagana A (UG - Sch of Engineering)" userId="02d6e9ad-1ef8-425d-a9fa-b50f642d40ae" providerId="ADAL" clId="{6F0B0FC6-FBCC-4E7A-AFC5-DE70B3835DD5}" dt="2025-12-05T08:00:24.523" v="3"/>
          <ac:picMkLst>
            <pc:docMk/>
            <pc:sldMk cId="2525704469" sldId="257"/>
            <ac:picMk id="11" creationId="{7329406B-A6D0-E4B7-6ABC-26BC0C6BF9C9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00:49.322" v="4"/>
          <ac:picMkLst>
            <pc:docMk/>
            <pc:sldMk cId="2525704469" sldId="257"/>
            <ac:picMk id="14" creationId="{CE4FDF20-BAA6-C1E0-25F4-46857E0A2898}"/>
          </ac:picMkLst>
        </pc:picChg>
        <pc:picChg chg="add del mod">
          <ac:chgData name="Abeyrathne, Gagana A (UG - Sch of Engineering)" userId="02d6e9ad-1ef8-425d-a9fa-b50f642d40ae" providerId="ADAL" clId="{6F0B0FC6-FBCC-4E7A-AFC5-DE70B3835DD5}" dt="2025-12-05T08:05:30.936" v="7"/>
          <ac:picMkLst>
            <pc:docMk/>
            <pc:sldMk cId="2525704469" sldId="257"/>
            <ac:picMk id="15" creationId="{5FA6231C-DD80-ED6B-24C0-C41A14FD806B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06:03.722" v="8"/>
          <ac:picMkLst>
            <pc:docMk/>
            <pc:sldMk cId="2525704469" sldId="257"/>
            <ac:picMk id="19" creationId="{D1FAE7FC-37EB-1682-C83A-F5D11A2D9D16}"/>
          </ac:picMkLst>
        </pc:picChg>
        <pc:picChg chg="add del mod">
          <ac:chgData name="Abeyrathne, Gagana A (UG - Sch of Engineering)" userId="02d6e9ad-1ef8-425d-a9fa-b50f642d40ae" providerId="ADAL" clId="{6F0B0FC6-FBCC-4E7A-AFC5-DE70B3835DD5}" dt="2025-12-05T08:06:12.107" v="10"/>
          <ac:picMkLst>
            <pc:docMk/>
            <pc:sldMk cId="2525704469" sldId="257"/>
            <ac:picMk id="20" creationId="{5252F588-60DF-7D7E-56A3-6FDF06B7A6AB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06:56.920" v="11"/>
          <ac:picMkLst>
            <pc:docMk/>
            <pc:sldMk cId="2525704469" sldId="257"/>
            <ac:picMk id="23" creationId="{CB57A3B9-A49D-C16A-330D-0AC34B9914D9}"/>
          </ac:picMkLst>
        </pc:picChg>
        <pc:picChg chg="add del mod">
          <ac:chgData name="Abeyrathne, Gagana A (UG - Sch of Engineering)" userId="02d6e9ad-1ef8-425d-a9fa-b50f642d40ae" providerId="ADAL" clId="{6F0B0FC6-FBCC-4E7A-AFC5-DE70B3835DD5}" dt="2025-12-05T08:08:15.543" v="14"/>
          <ac:picMkLst>
            <pc:docMk/>
            <pc:sldMk cId="2525704469" sldId="257"/>
            <ac:picMk id="24" creationId="{5460B5AC-7572-141C-9CCF-D37F928CBF37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09:38.535" v="15"/>
          <ac:picMkLst>
            <pc:docMk/>
            <pc:sldMk cId="2525704469" sldId="257"/>
            <ac:picMk id="29" creationId="{99D3B28F-AD39-DFFA-060B-64A6B32122D6}"/>
          </ac:picMkLst>
        </pc:picChg>
        <pc:picChg chg="add del mod">
          <ac:chgData name="Abeyrathne, Gagana A (UG - Sch of Engineering)" userId="02d6e9ad-1ef8-425d-a9fa-b50f642d40ae" providerId="ADAL" clId="{6F0B0FC6-FBCC-4E7A-AFC5-DE70B3835DD5}" dt="2025-12-05T08:10:38.891" v="19"/>
          <ac:picMkLst>
            <pc:docMk/>
            <pc:sldMk cId="2525704469" sldId="257"/>
            <ac:picMk id="30" creationId="{9B11EB94-E229-6215-D88F-14996D4840B9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13:28.793" v="20"/>
          <ac:picMkLst>
            <pc:docMk/>
            <pc:sldMk cId="2525704469" sldId="257"/>
            <ac:picMk id="33" creationId="{ABB5682E-D107-2BA7-68C2-EE958059304C}"/>
          </ac:picMkLst>
        </pc:picChg>
        <pc:picChg chg="add mod">
          <ac:chgData name="Abeyrathne, Gagana A (UG - Sch of Engineering)" userId="02d6e9ad-1ef8-425d-a9fa-b50f642d40ae" providerId="ADAL" clId="{6F0B0FC6-FBCC-4E7A-AFC5-DE70B3835DD5}" dt="2025-12-05T08:13:28.793" v="20"/>
          <ac:picMkLst>
            <pc:docMk/>
            <pc:sldMk cId="2525704469" sldId="257"/>
            <ac:picMk id="34" creationId="{8B4639A5-1AB8-144A-97F1-63B733F3E54D}"/>
          </ac:picMkLst>
        </pc:picChg>
      </pc:sldChg>
      <pc:sldChg chg="addSp delSp modSp mod modTransition modAnim">
        <pc:chgData name="Abeyrathne, Gagana A (UG - Sch of Engineering)" userId="02d6e9ad-1ef8-425d-a9fa-b50f642d40ae" providerId="ADAL" clId="{6F0B0FC6-FBCC-4E7A-AFC5-DE70B3835DD5}" dt="2025-12-05T08:13:28.793" v="20"/>
        <pc:sldMkLst>
          <pc:docMk/>
          <pc:sldMk cId="1525040560" sldId="258"/>
        </pc:sldMkLst>
        <pc:picChg chg="add del mod">
          <ac:chgData name="Abeyrathne, Gagana A (UG - Sch of Engineering)" userId="02d6e9ad-1ef8-425d-a9fa-b50f642d40ae" providerId="ADAL" clId="{6F0B0FC6-FBCC-4E7A-AFC5-DE70B3835DD5}" dt="2025-12-05T08:10:38.891" v="19"/>
          <ac:picMkLst>
            <pc:docMk/>
            <pc:sldMk cId="1525040560" sldId="258"/>
            <ac:picMk id="16" creationId="{1E7C53D2-91D1-4D5D-A077-F6F6B06771F7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13:28.793" v="20"/>
          <ac:picMkLst>
            <pc:docMk/>
            <pc:sldMk cId="1525040560" sldId="258"/>
            <ac:picMk id="20" creationId="{A953754A-574D-2A98-F3F4-136A59954E8C}"/>
          </ac:picMkLst>
        </pc:picChg>
        <pc:picChg chg="add mod">
          <ac:chgData name="Abeyrathne, Gagana A (UG - Sch of Engineering)" userId="02d6e9ad-1ef8-425d-a9fa-b50f642d40ae" providerId="ADAL" clId="{6F0B0FC6-FBCC-4E7A-AFC5-DE70B3835DD5}" dt="2025-12-05T08:13:28.793" v="20"/>
          <ac:picMkLst>
            <pc:docMk/>
            <pc:sldMk cId="1525040560" sldId="258"/>
            <ac:picMk id="21" creationId="{27EF02B9-B94C-0C7A-63F2-37EC1563A20A}"/>
          </ac:picMkLst>
        </pc:picChg>
      </pc:sldChg>
      <pc:sldChg chg="addSp modSp modTransition">
        <pc:chgData name="Abeyrathne, Gagana A (UG - Sch of Engineering)" userId="02d6e9ad-1ef8-425d-a9fa-b50f642d40ae" providerId="ADAL" clId="{6F0B0FC6-FBCC-4E7A-AFC5-DE70B3835DD5}" dt="2025-12-05T08:13:28.793" v="20"/>
        <pc:sldMkLst>
          <pc:docMk/>
          <pc:sldMk cId="2270731232" sldId="259"/>
        </pc:sldMkLst>
        <pc:picChg chg="add mod">
          <ac:chgData name="Abeyrathne, Gagana A (UG - Sch of Engineering)" userId="02d6e9ad-1ef8-425d-a9fa-b50f642d40ae" providerId="ADAL" clId="{6F0B0FC6-FBCC-4E7A-AFC5-DE70B3835DD5}" dt="2025-12-05T08:13:28.793" v="20"/>
          <ac:picMkLst>
            <pc:docMk/>
            <pc:sldMk cId="2270731232" sldId="259"/>
            <ac:picMk id="25" creationId="{F46359BD-04B5-E3F5-3188-C07728560CD1}"/>
          </ac:picMkLst>
        </pc:picChg>
      </pc:sldChg>
      <pc:sldChg chg="addSp delSp modSp mod modTransition modAnim">
        <pc:chgData name="Abeyrathne, Gagana A (UG - Sch of Engineering)" userId="02d6e9ad-1ef8-425d-a9fa-b50f642d40ae" providerId="ADAL" clId="{6F0B0FC6-FBCC-4E7A-AFC5-DE70B3835DD5}" dt="2025-12-05T08:15:28.287" v="23"/>
        <pc:sldMkLst>
          <pc:docMk/>
          <pc:sldMk cId="3470300826" sldId="260"/>
        </pc:sldMkLst>
        <pc:picChg chg="add del mod">
          <ac:chgData name="Abeyrathne, Gagana A (UG - Sch of Engineering)" userId="02d6e9ad-1ef8-425d-a9fa-b50f642d40ae" providerId="ADAL" clId="{6F0B0FC6-FBCC-4E7A-AFC5-DE70B3835DD5}" dt="2025-12-05T08:13:57.826" v="22"/>
          <ac:picMkLst>
            <pc:docMk/>
            <pc:sldMk cId="3470300826" sldId="260"/>
            <ac:picMk id="11" creationId="{B0D07EF0-AAA2-DFFA-2438-A4B52444638D}"/>
          </ac:picMkLst>
        </pc:picChg>
        <pc:picChg chg="add del mod ord">
          <ac:chgData name="Abeyrathne, Gagana A (UG - Sch of Engineering)" userId="02d6e9ad-1ef8-425d-a9fa-b50f642d40ae" providerId="ADAL" clId="{6F0B0FC6-FBCC-4E7A-AFC5-DE70B3835DD5}" dt="2025-12-05T08:15:28.287" v="23"/>
          <ac:picMkLst>
            <pc:docMk/>
            <pc:sldMk cId="3470300826" sldId="260"/>
            <ac:picMk id="14" creationId="{EA246025-37DF-9E07-EBF7-E42B6CB1703A}"/>
          </ac:picMkLst>
        </pc:picChg>
        <pc:picChg chg="add mod">
          <ac:chgData name="Abeyrathne, Gagana A (UG - Sch of Engineering)" userId="02d6e9ad-1ef8-425d-a9fa-b50f642d40ae" providerId="ADAL" clId="{6F0B0FC6-FBCC-4E7A-AFC5-DE70B3835DD5}" dt="2025-12-05T08:15:28.287" v="23"/>
          <ac:picMkLst>
            <pc:docMk/>
            <pc:sldMk cId="3470300826" sldId="260"/>
            <ac:picMk id="15" creationId="{31B22BC7-2843-CB57-0B46-1D099FB225E9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19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94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24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386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318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0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65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05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875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357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26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814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hyperlink" Target="https://westafricaroro.com/heavy-equipment-shipping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hyperlink" Target="https://images.ansys.com/is/image/ansys/ev-powertrain-diagram?wid=773&amp;fmt=webp&amp;op_usm=0.9,1.0,20,0&amp;fit=constrain,0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2FE9F-D122-21A0-195A-0C8E75767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575" y="832451"/>
            <a:ext cx="3963850" cy="4044347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1" dirty="0"/>
              <a:t>The Sustainable Reinvention of the Internal Combustion Engine</a:t>
            </a:r>
            <a:br>
              <a:rPr lang="en-US" sz="4000" dirty="0"/>
            </a:br>
            <a:endParaRPr lang="en-US" sz="400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blueprint of a machine&#10;&#10;AI-generated content may be incorrect.">
            <a:extLst>
              <a:ext uri="{FF2B5EF4-FFF2-40B4-BE49-F238E27FC236}">
                <a16:creationId xmlns:a16="http://schemas.microsoft.com/office/drawing/2014/main" id="{0095334B-A01B-9748-4ECA-A026DE794C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4" r="2" b="10247"/>
          <a:stretch>
            <a:fillRect/>
          </a:stretch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6933F8-1CB6-CABC-9166-DBC07545D5A2}"/>
              </a:ext>
            </a:extLst>
          </p:cNvPr>
          <p:cNvSpPr txBox="1"/>
          <p:nvPr/>
        </p:nvSpPr>
        <p:spPr>
          <a:xfrm>
            <a:off x="1580507" y="4876798"/>
            <a:ext cx="3295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Fuel Decarbonization and Hybrid Systems</a:t>
            </a:r>
            <a:endParaRPr lang="en-US" sz="24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34317C64-6BA6-50F4-0DEE-34EE084E03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02869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718"/>
    </mc:Choice>
    <mc:Fallback>
      <p:transition spd="slow" advTm="11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E76CD00-BF35-3D7D-2DB2-7C5628E92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-11843"/>
            <a:ext cx="6096000" cy="6869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36200A-806B-F36E-68D2-7F9B9B8B0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83" y="105103"/>
            <a:ext cx="6232635" cy="13453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Reality of internal combustion engines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838587-D6E8-5498-6E26-BBD83266BFEE}"/>
              </a:ext>
            </a:extLst>
          </p:cNvPr>
          <p:cNvSpPr txBox="1"/>
          <p:nvPr/>
        </p:nvSpPr>
        <p:spPr>
          <a:xfrm>
            <a:off x="273024" y="1567374"/>
            <a:ext cx="56340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CBD5E1"/>
                </a:solidFill>
                <a:effectLst/>
                <a:latin typeface="Inter"/>
              </a:rPr>
              <a:t>Despite the EV revolution, the Internal Combustion Engine remains critical for global infrastructure.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11D10A-2B40-D852-48EE-AFFAB2848BB6}"/>
              </a:ext>
            </a:extLst>
          </p:cNvPr>
          <p:cNvSpPr txBox="1"/>
          <p:nvPr/>
        </p:nvSpPr>
        <p:spPr>
          <a:xfrm>
            <a:off x="361950" y="2657475"/>
            <a:ext cx="54006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Elimination of ICEs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: 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Aviation, Marine and heavy trucking require energy densities that batteries cannot match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Current vehicles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: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vehicles sold today will remain on roads for decades.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chemeClr val="bg1">
                  <a:lumMod val="75000"/>
                </a:schemeClr>
              </a:solidFill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The solution: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Do not replace the engine; replace the fuel and optimize the system.</a:t>
            </a:r>
            <a:endParaRPr lang="en-US" b="1" dirty="0">
              <a:solidFill>
                <a:schemeClr val="bg1">
                  <a:lumMod val="75000"/>
                </a:schemeClr>
              </a:solidFill>
              <a:effectLst/>
              <a:latin typeface="+mj-lt"/>
            </a:endParaRPr>
          </a:p>
          <a:p>
            <a:br>
              <a:rPr lang="en-US" dirty="0"/>
            </a:b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F91735-A421-83B0-1892-41B2AF736ACA}"/>
              </a:ext>
            </a:extLst>
          </p:cNvPr>
          <p:cNvSpPr txBox="1"/>
          <p:nvPr/>
        </p:nvSpPr>
        <p:spPr>
          <a:xfrm>
            <a:off x="695325" y="6363677"/>
            <a:ext cx="540067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latinLnBrk="1">
              <a:buNone/>
            </a:pPr>
            <a:r>
              <a:rPr lang="en-US" sz="11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Inter"/>
              </a:rPr>
              <a:t>https://westafricaroro.com/upload/iblock/a98/a98dbec29dde8591f41498a7ccaf3baf.jpg</a:t>
            </a:r>
          </a:p>
          <a:p>
            <a:pPr algn="r">
              <a:buNone/>
            </a:pPr>
            <a:r>
              <a:rPr lang="en-US" sz="11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Inter"/>
              </a:rPr>
              <a:t>Source: </a:t>
            </a:r>
            <a:r>
              <a:rPr lang="en-US" sz="11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Inte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westafricaroro.com</a:t>
            </a:r>
            <a:endParaRPr lang="en-US" sz="11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Inter"/>
            </a:endParaRPr>
          </a:p>
        </p:txBody>
      </p:sp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8B4639A5-1AB8-144A-97F1-63B733F3E5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5704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17"/>
    </mc:Choice>
    <mc:Fallback>
      <p:transition spd="slow" advTm="34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36CD9-C50C-FC8B-2950-C99DD6D1A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6" y="768855"/>
            <a:ext cx="10691265" cy="1307592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Pillar I: Sustainable Fuels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2480CF-6FD3-4822-00B5-BC14FC8BE384}"/>
              </a:ext>
            </a:extLst>
          </p:cNvPr>
          <p:cNvSpPr/>
          <p:nvPr/>
        </p:nvSpPr>
        <p:spPr>
          <a:xfrm>
            <a:off x="624433" y="2076444"/>
            <a:ext cx="3061741" cy="3324225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2700" cap="flat" cmpd="sng" algn="ctr">
            <a:solidFill>
              <a:schemeClr val="accent3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1600" dirty="0">
                <a:latin typeface="+mj-lt"/>
              </a:rPr>
              <a:t>“Drop-in" solutions sourced from waste residues. Capable of up to 90% CO2 reduction immediately in existing engines</a:t>
            </a:r>
            <a:r>
              <a:rPr lang="en-US" sz="1600" dirty="0"/>
              <a:t>.</a:t>
            </a:r>
            <a:endParaRPr lang="en-US" sz="1600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C78991-DA53-49D7-1CCB-B70745A6AF98}"/>
              </a:ext>
            </a:extLst>
          </p:cNvPr>
          <p:cNvSpPr/>
          <p:nvPr/>
        </p:nvSpPr>
        <p:spPr>
          <a:xfrm>
            <a:off x="4669905" y="2076444"/>
            <a:ext cx="3061741" cy="3324225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2700" cap="flat" cmpd="sng" algn="ctr">
            <a:solidFill>
              <a:schemeClr val="accent3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+mj-lt"/>
            </a:endParaRPr>
          </a:p>
          <a:p>
            <a:pPr algn="ctr"/>
            <a:r>
              <a:rPr lang="en-US" sz="1600" dirty="0">
                <a:latin typeface="+mj-lt"/>
              </a:rPr>
              <a:t>Power-to-Liquids (</a:t>
            </a:r>
            <a:r>
              <a:rPr lang="en-US" sz="1600" dirty="0" err="1">
                <a:latin typeface="+mj-lt"/>
              </a:rPr>
              <a:t>PtL</a:t>
            </a:r>
            <a:r>
              <a:rPr lang="en-US" sz="1600" dirty="0">
                <a:latin typeface="+mj-lt"/>
              </a:rPr>
              <a:t>). Created using Green Hydrogen and Captured CO2. A truly carbon-neutral combustion cycle.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F0CF4F-9E43-F1D4-4BB1-B732337344C3}"/>
              </a:ext>
            </a:extLst>
          </p:cNvPr>
          <p:cNvSpPr/>
          <p:nvPr/>
        </p:nvSpPr>
        <p:spPr>
          <a:xfrm>
            <a:off x="8715377" y="2076448"/>
            <a:ext cx="3061741" cy="3324225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2700" cap="flat" cmpd="sng" algn="ctr">
            <a:solidFill>
              <a:schemeClr val="accent3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+mj-lt"/>
            </a:endParaRPr>
          </a:p>
          <a:p>
            <a:pPr algn="ctr"/>
            <a:r>
              <a:rPr lang="en-US" sz="1600" dirty="0">
                <a:latin typeface="+mj-lt"/>
              </a:rPr>
              <a:t>Adapting mature engine blocks to burn Hydrogen directly. Zero carbon emissions with minimal re-tooling costs.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53B84E-62A8-8E9D-D3B2-00623A2DCBA6}"/>
              </a:ext>
            </a:extLst>
          </p:cNvPr>
          <p:cNvSpPr txBox="1"/>
          <p:nvPr/>
        </p:nvSpPr>
        <p:spPr>
          <a:xfrm>
            <a:off x="8922273" y="2505075"/>
            <a:ext cx="2647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Hydrogen 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1BD01B-CCEE-D505-F1F0-33EC1AA60D5D}"/>
              </a:ext>
            </a:extLst>
          </p:cNvPr>
          <p:cNvSpPr txBox="1"/>
          <p:nvPr/>
        </p:nvSpPr>
        <p:spPr>
          <a:xfrm>
            <a:off x="4774682" y="2505075"/>
            <a:ext cx="2647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Synthetic e-fuels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99D170-1250-75BD-DF78-D23D949A2D32}"/>
              </a:ext>
            </a:extLst>
          </p:cNvPr>
          <p:cNvSpPr txBox="1"/>
          <p:nvPr/>
        </p:nvSpPr>
        <p:spPr>
          <a:xfrm>
            <a:off x="831330" y="2505074"/>
            <a:ext cx="2647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BIOFUELS &amp; HVO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6AF957-5EBE-2AE2-D5DA-9A324CA7962E}"/>
              </a:ext>
            </a:extLst>
          </p:cNvPr>
          <p:cNvSpPr/>
          <p:nvPr/>
        </p:nvSpPr>
        <p:spPr>
          <a:xfrm>
            <a:off x="228599" y="180976"/>
            <a:ext cx="8105775" cy="15925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BAF488-141F-5970-370C-25AFB2C3D5F7}"/>
              </a:ext>
            </a:extLst>
          </p:cNvPr>
          <p:cNvSpPr/>
          <p:nvPr/>
        </p:nvSpPr>
        <p:spPr>
          <a:xfrm>
            <a:off x="3943349" y="6538007"/>
            <a:ext cx="8105775" cy="15925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27EF02B9-B94C-0C7A-63F2-37EC1563A2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25040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70"/>
    </mc:Choice>
    <mc:Fallback>
      <p:transition spd="slow" advTm="39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2BD2-DCDB-3072-1C37-A9F75466A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201" y="749302"/>
            <a:ext cx="10691265" cy="130759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Pillar ii : hybrid Efficiency</a:t>
            </a:r>
          </a:p>
        </p:txBody>
      </p:sp>
      <p:sp>
        <p:nvSpPr>
          <p:cNvPr id="5" name="AutoShape 2" descr="Diagram of a hybrid vehicle powertrain chassis">
            <a:extLst>
              <a:ext uri="{FF2B5EF4-FFF2-40B4-BE49-F238E27FC236}">
                <a16:creationId xmlns:a16="http://schemas.microsoft.com/office/drawing/2014/main" id="{119A8222-6C8E-389E-A786-9C9484A28B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Diagram of a hybrid vehicle powertrain chassis">
            <a:extLst>
              <a:ext uri="{FF2B5EF4-FFF2-40B4-BE49-F238E27FC236}">
                <a16:creationId xmlns:a16="http://schemas.microsoft.com/office/drawing/2014/main" id="{37BDCD14-2E04-FE52-E7E7-C7784DC859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3428999"/>
            <a:ext cx="3171825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car with wheels and text&#10;&#10;AI-generated content may be incorrect.">
            <a:extLst>
              <a:ext uri="{FF2B5EF4-FFF2-40B4-BE49-F238E27FC236}">
                <a16:creationId xmlns:a16="http://schemas.microsoft.com/office/drawing/2014/main" id="{92BCB296-5649-C15E-0E3C-425CAC493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0" r="8811" b="2537"/>
          <a:stretch>
            <a:fillRect/>
          </a:stretch>
        </p:blipFill>
        <p:spPr>
          <a:xfrm>
            <a:off x="94593" y="2454497"/>
            <a:ext cx="4593021" cy="30913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FFA8D6-2569-A899-129D-4093A7956DE7}"/>
              </a:ext>
            </a:extLst>
          </p:cNvPr>
          <p:cNvSpPr txBox="1"/>
          <p:nvPr/>
        </p:nvSpPr>
        <p:spPr>
          <a:xfrm>
            <a:off x="5327432" y="194465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+mj-lt"/>
              </a:rPr>
              <a:t>The Efficiency Revolution</a:t>
            </a:r>
            <a:endParaRPr lang="en-US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FFF086-8CD4-CD9A-2DC1-86BE69A475D1}"/>
              </a:ext>
            </a:extLst>
          </p:cNvPr>
          <p:cNvSpPr txBox="1"/>
          <p:nvPr/>
        </p:nvSpPr>
        <p:spPr>
          <a:xfrm>
            <a:off x="5327432" y="246638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+mj-lt"/>
              </a:rPr>
              <a:t>Hybridization fundamentally changes the operational profile of the ICE, addressing its inherent inefficiencies.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3175DC-9943-B149-F947-641700739BFB}"/>
              </a:ext>
            </a:extLst>
          </p:cNvPr>
          <p:cNvSpPr txBox="1"/>
          <p:nvPr/>
        </p:nvSpPr>
        <p:spPr>
          <a:xfrm>
            <a:off x="5419725" y="347662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+mj-lt"/>
              </a:rPr>
              <a:t>Optimal Load: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j-lt"/>
              </a:rPr>
              <a:t> The engine only runs in its "sweet spot" (high thermal efficiency).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4849CE-F427-8EC5-9FEE-16EC04E621CB}"/>
              </a:ext>
            </a:extLst>
          </p:cNvPr>
          <p:cNvSpPr txBox="1"/>
          <p:nvPr/>
        </p:nvSpPr>
        <p:spPr>
          <a:xfrm>
            <a:off x="5419725" y="432297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+mj-lt"/>
              </a:rPr>
              <a:t>Regenerative Braking: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j-lt"/>
              </a:rPr>
              <a:t> Recovering kinetic energy normally lost as heat.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CE19A0-969F-752B-5C3A-10D8F392D5EA}"/>
              </a:ext>
            </a:extLst>
          </p:cNvPr>
          <p:cNvSpPr txBox="1"/>
          <p:nvPr/>
        </p:nvSpPr>
        <p:spPr>
          <a:xfrm>
            <a:off x="5419725" y="52855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+mj-lt"/>
              </a:rPr>
              <a:t>Downsizing: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j-lt"/>
              </a:rPr>
              <a:t> Smaller engines doing less work, supported by electric torque.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C8648-87DE-8C65-67B4-28140B6A2477}"/>
              </a:ext>
            </a:extLst>
          </p:cNvPr>
          <p:cNvSpPr txBox="1"/>
          <p:nvPr/>
        </p:nvSpPr>
        <p:spPr>
          <a:xfrm>
            <a:off x="33338" y="5573902"/>
            <a:ext cx="6215062" cy="115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buNone/>
            </a:pPr>
            <a:r>
              <a:rPr lang="en-US" sz="1100" b="0" i="0" u="none" strike="noStrike" dirty="0">
                <a:solidFill>
                  <a:srgbClr val="778BA2"/>
                </a:solidFill>
                <a:effectLst/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https://images.ansys.com/is/image/ansys/ev-powertrain-diagram?wid=773&amp;fmt=webp&amp;op_usm=0.9,1.0,20,0&amp;fit=constrain,</a:t>
            </a:r>
            <a:r>
              <a:rPr lang="en-US" sz="11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</a:t>
            </a:r>
            <a:endParaRPr lang="en-US" sz="1100" b="0" i="0" u="none" strike="noStrike" dirty="0">
              <a:solidFill>
                <a:schemeClr val="bg1">
                  <a:lumMod val="65000"/>
                </a:schemeClr>
              </a:solidFill>
              <a:effectLst/>
              <a:latin typeface="+mj-lt"/>
            </a:endParaRPr>
          </a:p>
          <a:p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Source: www.ansys.com</a:t>
            </a:r>
            <a:endParaRPr lang="en-US" sz="1100" b="0" dirty="0">
              <a:solidFill>
                <a:schemeClr val="bg1">
                  <a:lumMod val="65000"/>
                </a:schemeClr>
              </a:solidFill>
              <a:effectLst/>
              <a:latin typeface="+mj-lt"/>
            </a:endParaRPr>
          </a:p>
          <a:p>
            <a:pPr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F46359BD-04B5-E3F5-3188-C07728560C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70731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14"/>
    </mc:Choice>
    <mc:Fallback>
      <p:transition spd="slow" advTm="33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0F768-18B4-0C57-4DFA-9468CF5BD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235" y="238125"/>
            <a:ext cx="10691265" cy="130759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Impact: Well-to-Wheel CO2 Analysis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5C3380B-6B36-722C-E517-44EC7BCA5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4583" y="666750"/>
            <a:ext cx="12192000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8A0C3A-97B7-3C9E-3778-4734FE040F99}"/>
              </a:ext>
            </a:extLst>
          </p:cNvPr>
          <p:cNvSpPr txBox="1"/>
          <p:nvPr/>
        </p:nvSpPr>
        <p:spPr>
          <a:xfrm>
            <a:off x="5717381" y="5142547"/>
            <a:ext cx="63865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buNone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+mj-lt"/>
              </a:rPr>
              <a:t>The future is a mixed ecosystem. By combining sustainable fuels with hybrid efficiency, the ICE becomes a partner, not an obstacle, to Net Zero.</a:t>
            </a:r>
            <a:endParaRPr lang="en-US" b="0" dirty="0">
              <a:solidFill>
                <a:schemeClr val="bg1"/>
              </a:solidFill>
              <a:effectLst/>
              <a:latin typeface="+mj-lt"/>
            </a:endParaRPr>
          </a:p>
          <a:p>
            <a:pPr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31B22BC7-2843-CB57-0B46-1D099FB225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70300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175"/>
    </mc:Choice>
    <mc:Fallback>
      <p:transition spd="slow" advTm="871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E130E6B6BA4ED49BD131D5FA51683B9" ma:contentTypeVersion="8" ma:contentTypeDescription="Create a new document." ma:contentTypeScope="" ma:versionID="e9755ea056a8c0364882f2e4713f54b4">
  <xsd:schema xmlns:xsd="http://www.w3.org/2001/XMLSchema" xmlns:xs="http://www.w3.org/2001/XMLSchema" xmlns:p="http://schemas.microsoft.com/office/2006/metadata/properties" xmlns:ns3="acbe9631-030e-4f74-b938-9d89929a72d2" targetNamespace="http://schemas.microsoft.com/office/2006/metadata/properties" ma:root="true" ma:fieldsID="a5c926c74652c2b090a8ce165422e231" ns3:_="">
    <xsd:import namespace="acbe9631-030e-4f74-b938-9d89929a72d2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be9631-030e-4f74-b938-9d89929a72d2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1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7DABC73-B337-4540-904F-52FCBA8998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cbe9631-030e-4f74-b938-9d89929a72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6D9E94-B290-4E44-B9E4-7C5104535CB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476956-D984-429A-BCB3-2CDCC563AA70}">
  <ds:schemaRefs>
    <ds:schemaRef ds:uri="acbe9631-030e-4f74-b938-9d89929a72d2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www.w3.org/XML/1998/namespace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6b902693-1074-40aa-9e21-d89446a2ebb5}" enabled="0" method="" siteId="{6b902693-1074-40aa-9e21-d89446a2ebb5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316</Words>
  <Application>Microsoft Office PowerPoint</Application>
  <PresentationFormat>Widescreen</PresentationFormat>
  <Paragraphs>37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Calisto MT</vt:lpstr>
      <vt:lpstr>Inter</vt:lpstr>
      <vt:lpstr>Univers Condensed</vt:lpstr>
      <vt:lpstr>ChronicleVTI</vt:lpstr>
      <vt:lpstr>The Sustainable Reinvention of the Internal Combustion Engine </vt:lpstr>
      <vt:lpstr>The Reality of internal combustion engines</vt:lpstr>
      <vt:lpstr>Pillar I: Sustainable Fuels</vt:lpstr>
      <vt:lpstr>Pillar ii : hybrid Efficiency</vt:lpstr>
      <vt:lpstr>Impact: Well-to-Wheel CO2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Abeyrathne, Gagana A (UG - Sch of Engineering)</dc:creator>
  <cp:lastModifiedBy>Abeyrathne, Gagana A (UG - Sch of Engineering)</cp:lastModifiedBy>
  <cp:revision>1</cp:revision>
  <dcterms:created xsi:type="dcterms:W3CDTF">2025-12-05T06:24:35Z</dcterms:created>
  <dcterms:modified xsi:type="dcterms:W3CDTF">2025-12-05T08:15:37Z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0x0101006E130E6B6BA4ED49BD131D5FA51683B9</vt:lpwstr>
  </property>
</Properties>
</file>

<file path=docProps/thumbnail.jpeg>
</file>